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0" r:id="rId2"/>
  </p:sldMasterIdLst>
  <p:notesMasterIdLst>
    <p:notesMasterId r:id="rId29"/>
  </p:notesMasterIdLst>
  <p:sldIdLst>
    <p:sldId id="256" r:id="rId3"/>
    <p:sldId id="257" r:id="rId4"/>
    <p:sldId id="258" r:id="rId5"/>
    <p:sldId id="260" r:id="rId6"/>
    <p:sldId id="289" r:id="rId7"/>
    <p:sldId id="297" r:id="rId8"/>
    <p:sldId id="298" r:id="rId9"/>
    <p:sldId id="261" r:id="rId10"/>
    <p:sldId id="280" r:id="rId11"/>
    <p:sldId id="281" r:id="rId12"/>
    <p:sldId id="282" r:id="rId13"/>
    <p:sldId id="299" r:id="rId14"/>
    <p:sldId id="277" r:id="rId15"/>
    <p:sldId id="283" r:id="rId16"/>
    <p:sldId id="284" r:id="rId17"/>
    <p:sldId id="287" r:id="rId18"/>
    <p:sldId id="288" r:id="rId19"/>
    <p:sldId id="286" r:id="rId20"/>
    <p:sldId id="279" r:id="rId21"/>
    <p:sldId id="291" r:id="rId22"/>
    <p:sldId id="292" r:id="rId23"/>
    <p:sldId id="293" r:id="rId24"/>
    <p:sldId id="300" r:id="rId25"/>
    <p:sldId id="262" r:id="rId26"/>
    <p:sldId id="296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9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26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8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3C79-1C97-4B32-B2AE-1A69C169643E}" type="datetime2">
              <a:rPr lang="en-US" smtClean="0"/>
              <a:pPr/>
              <a:t>Wednesday, May 25, 2022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7629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5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3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04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158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220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EF5B-F2CC-4EC5-8F1F-29A8BF9EFFA9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272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1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303D9-A6EB-41FB-BF22-3F49E470997E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726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0534-5698-4F62-9CFE-5DE61A073E78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56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6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6142-29B2-49CC-BCC6-A3AD70B4960E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3730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C4691-4882-40A8-AF62-8CF6A18D40B2}" type="datetime2">
              <a:rPr lang="en-US" smtClean="0"/>
              <a:pPr/>
              <a:t>Wednesday, May 25,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672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5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10E14BF-C004-4398-9186-5EE680724D95}" type="datetime2">
              <a:rPr lang="en-US" smtClean="0"/>
              <a:pPr/>
              <a:t>Wednesday, May 25, 2022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78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microsoft.com/office/2007/relationships/hdphoto" Target="../media/hdphoto2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9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0" y="1752601"/>
            <a:ext cx="9144000" cy="247018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Projekt ERASMUS+ KA229:</a:t>
            </a:r>
            <a:b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</a:br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/>
            </a:r>
            <a:b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</a:br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EU </a:t>
            </a:r>
            <a:r>
              <a:rPr lang="cs-CZ" sz="4000" u="sng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Citizenship</a:t>
            </a:r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– </a:t>
            </a:r>
            <a:r>
              <a:rPr lang="cs-CZ" sz="4000" u="sng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Cultural</a:t>
            </a:r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</a:t>
            </a:r>
            <a:r>
              <a:rPr lang="cs-CZ" sz="4000" u="sng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heritage</a:t>
            </a:r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</a:t>
            </a:r>
            <a:r>
              <a:rPr lang="cs-CZ" sz="4000" u="sng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unites</a:t>
            </a:r>
            <a:r>
              <a:rPr lang="cs-CZ" sz="4000" u="sng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</a:t>
            </a:r>
            <a:r>
              <a:rPr lang="cs-CZ" sz="4000" u="sng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us</a:t>
            </a:r>
            <a:endParaRPr lang="cs-CZ" sz="4000" u="sng" dirty="0">
              <a:solidFill>
                <a:schemeClr val="bg1"/>
              </a:solidFill>
              <a:effectLst/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808831" y="5013176"/>
            <a:ext cx="7526338" cy="1166241"/>
          </a:xfrm>
        </p:spPr>
        <p:txBody>
          <a:bodyPr>
            <a:noAutofit/>
          </a:bodyPr>
          <a:lstStyle/>
          <a:p>
            <a:pPr algn="ctr"/>
            <a:r>
              <a:rPr lang="cs-CZ" sz="2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spolupráce a výměnných pobytů žáků</a:t>
            </a:r>
            <a:r>
              <a:rPr lang="cs-CZ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ACADEMIA MERCURII s žáky škol ve Španělsku, Dánsku a na Maltě v roce 2019-2022</a:t>
            </a:r>
            <a:endParaRPr lang="cs-CZ" sz="2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520280" cy="1100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6031"/>
            <a:ext cx="3184050" cy="720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3779912" y="82028"/>
            <a:ext cx="1368152" cy="16561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83573"/>
            <a:ext cx="7956051" cy="652934"/>
          </a:xfrm>
        </p:spPr>
        <p:txBody>
          <a:bodyPr/>
          <a:lstStyle/>
          <a:p>
            <a:r>
              <a:rPr lang="cs-CZ" dirty="0" smtClean="0"/>
              <a:t>Setkání v ČR - Broumov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1" r="388" b="29000"/>
          <a:stretch/>
        </p:blipFill>
        <p:spPr>
          <a:xfrm>
            <a:off x="395373" y="4149080"/>
            <a:ext cx="8100392" cy="2369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6677"/>
            <a:ext cx="2915816" cy="3887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-1011" r="18888" b="250"/>
          <a:stretch/>
        </p:blipFill>
        <p:spPr>
          <a:xfrm>
            <a:off x="4018424" y="1567745"/>
            <a:ext cx="2209760" cy="2292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Zástupný symbol pro obsah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4" t="30621" r="17492" b="39285"/>
          <a:stretch/>
        </p:blipFill>
        <p:spPr>
          <a:xfrm>
            <a:off x="35496" y="726066"/>
            <a:ext cx="4248472" cy="1683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7776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116632"/>
            <a:ext cx="5652120" cy="1135558"/>
          </a:xfrm>
        </p:spPr>
        <p:txBody>
          <a:bodyPr/>
          <a:lstStyle/>
          <a:p>
            <a:pPr algn="ctr"/>
            <a:r>
              <a:rPr lang="cs-CZ" dirty="0" smtClean="0"/>
              <a:t>Setkání v ČR – Ratibořice, Praha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5850" r="4326" b="31100"/>
          <a:stretch/>
        </p:blipFill>
        <p:spPr>
          <a:xfrm>
            <a:off x="899592" y="1340768"/>
            <a:ext cx="7992888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31795" r="35037" b="35300"/>
          <a:stretch/>
        </p:blipFill>
        <p:spPr>
          <a:xfrm>
            <a:off x="107504" y="140066"/>
            <a:ext cx="3473936" cy="1909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264" b="24020"/>
          <a:stretch/>
        </p:blipFill>
        <p:spPr>
          <a:xfrm>
            <a:off x="4211960" y="4381674"/>
            <a:ext cx="4343318" cy="2351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-4038" r="1188" b="10850"/>
          <a:stretch/>
        </p:blipFill>
        <p:spPr>
          <a:xfrm>
            <a:off x="681917" y="4335130"/>
            <a:ext cx="2893938" cy="2397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4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10" y="4745082"/>
            <a:ext cx="2926080" cy="1944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251" y="710690"/>
            <a:ext cx="4880822" cy="113413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Návštěva učitelů v dánské škole </a:t>
            </a:r>
            <a:b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</a:br>
            <a:r>
              <a:rPr lang="cs-CZ" sz="3100" dirty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(</a:t>
            </a:r>
            <a:r>
              <a:rPr lang="cs-CZ" sz="31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s poznáním kulturního dědictví  </a:t>
            </a:r>
            <a:r>
              <a:rPr lang="cs-CZ" sz="3100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dánska</a:t>
            </a:r>
            <a:r>
              <a:rPr lang="cs-CZ" sz="31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)</a:t>
            </a:r>
            <a:endParaRPr lang="cs-CZ" sz="31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2420888"/>
            <a:ext cx="8229600" cy="4525963"/>
          </a:xfrm>
        </p:spPr>
        <p:txBody>
          <a:bodyPr anchor="t"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Stínování při vyučování na dánském gymnáziu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Královský hrad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Frederiksborg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Ostrov </a:t>
            </a:r>
            <a:r>
              <a:rPr lang="cs-CZ" sz="2000" dirty="0" err="1"/>
              <a:t>Møn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vysokými bílými útesy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Katedrála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Roskilde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(UNESCO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Vikingské muzeum lodí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63" y="4176464"/>
            <a:ext cx="1692324" cy="2495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91" y="3671846"/>
            <a:ext cx="2448272" cy="1632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r="30467" b="11692"/>
          <a:stretch/>
        </p:blipFill>
        <p:spPr>
          <a:xfrm>
            <a:off x="6141667" y="20427"/>
            <a:ext cx="288032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2" y="4725144"/>
            <a:ext cx="2616000" cy="196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5094927" y="1412880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250" y="710690"/>
            <a:ext cx="8452927" cy="9704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návštěva kulturního dědictví  ŠPANĚLSKA</a:t>
            </a:r>
            <a:endParaRPr lang="cs-CZ" sz="36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39250" y="2227042"/>
            <a:ext cx="8229600" cy="4525963"/>
          </a:xfrm>
        </p:spPr>
        <p:txBody>
          <a:bodyPr anchor="t"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Madrid – historické centrum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Madrid – světová galerie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Prado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Toledo – středověké město tří kultur </a:t>
            </a: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Alcalá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Henares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rodiště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Cervantese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91" y="1722761"/>
            <a:ext cx="3500097" cy="262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58" y="4635589"/>
            <a:ext cx="2668330" cy="1769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03" y="4611912"/>
            <a:ext cx="2767165" cy="1841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8" y="4386078"/>
            <a:ext cx="2985040" cy="2247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179513" y="82028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48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3928" y="116632"/>
            <a:ext cx="5220072" cy="1584176"/>
          </a:xfrm>
        </p:spPr>
        <p:txBody>
          <a:bodyPr/>
          <a:lstStyle/>
          <a:p>
            <a:r>
              <a:rPr lang="cs-CZ" sz="3600" dirty="0" smtClean="0"/>
              <a:t>Setkání Španělsko Madrid</a:t>
            </a:r>
            <a:r>
              <a:rPr lang="cs-CZ" sz="3400" dirty="0" smtClean="0"/>
              <a:t> </a:t>
            </a:r>
            <a:r>
              <a:rPr lang="cs-CZ" sz="2800" dirty="0" smtClean="0"/>
              <a:t>– řecká mytologie v </a:t>
            </a:r>
            <a:r>
              <a:rPr lang="cs-CZ" sz="2800" dirty="0" err="1" smtClean="0"/>
              <a:t>histor</a:t>
            </a:r>
            <a:r>
              <a:rPr lang="cs-CZ" sz="2800" dirty="0" smtClean="0"/>
              <a:t>. centru, </a:t>
            </a:r>
            <a:r>
              <a:rPr lang="cs-CZ" sz="2800" dirty="0" err="1" smtClean="0"/>
              <a:t>Retiro</a:t>
            </a:r>
            <a:r>
              <a:rPr lang="cs-CZ" sz="2800" dirty="0" smtClean="0"/>
              <a:t>, </a:t>
            </a:r>
            <a:r>
              <a:rPr lang="cs-CZ" sz="2800" dirty="0" err="1" smtClean="0"/>
              <a:t>Prado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6" r="3481" b="3069"/>
          <a:stretch/>
        </p:blipFill>
        <p:spPr>
          <a:xfrm>
            <a:off x="179512" y="116632"/>
            <a:ext cx="3600400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 t="33200" r="12199" b="30050"/>
          <a:stretch/>
        </p:blipFill>
        <p:spPr>
          <a:xfrm>
            <a:off x="251520" y="4617731"/>
            <a:ext cx="4032448" cy="2205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1958" t="25777" r="44771" b="31851"/>
          <a:stretch/>
        </p:blipFill>
        <p:spPr>
          <a:xfrm>
            <a:off x="4786764" y="1700808"/>
            <a:ext cx="4272085" cy="2353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14164" t="28526" r="56543" b="34078"/>
          <a:stretch/>
        </p:blipFill>
        <p:spPr>
          <a:xfrm>
            <a:off x="1510279" y="2323996"/>
            <a:ext cx="3175235" cy="228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93096"/>
            <a:ext cx="3622190" cy="2401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652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968552" cy="1368152"/>
          </a:xfrm>
        </p:spPr>
        <p:txBody>
          <a:bodyPr/>
          <a:lstStyle/>
          <a:p>
            <a:pPr algn="r"/>
            <a:r>
              <a:rPr lang="cs-CZ" sz="3800" dirty="0" smtClean="0"/>
              <a:t>Setkání Španělsko – </a:t>
            </a:r>
            <a:r>
              <a:rPr lang="cs-CZ" sz="3800" dirty="0" err="1" smtClean="0"/>
              <a:t>Alcalá</a:t>
            </a:r>
            <a:r>
              <a:rPr lang="cs-CZ" sz="3800" dirty="0" smtClean="0"/>
              <a:t> de </a:t>
            </a:r>
            <a:r>
              <a:rPr lang="cs-CZ" sz="3800" dirty="0" err="1" smtClean="0"/>
              <a:t>Henares</a:t>
            </a:r>
            <a:endParaRPr lang="cs-CZ" sz="38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694" r="4675"/>
          <a:stretch/>
        </p:blipFill>
        <p:spPr>
          <a:xfrm>
            <a:off x="6030346" y="2060848"/>
            <a:ext cx="2880320" cy="23119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632" y="1951878"/>
            <a:ext cx="1815666" cy="24208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21578" r="4783" b="15253"/>
          <a:stretch/>
        </p:blipFill>
        <p:spPr>
          <a:xfrm>
            <a:off x="827584" y="4625958"/>
            <a:ext cx="3388601" cy="206072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5" r="2597" b="13751"/>
          <a:stretch/>
        </p:blipFill>
        <p:spPr>
          <a:xfrm>
            <a:off x="4515174" y="4586430"/>
            <a:ext cx="4074091" cy="218254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" y="2365747"/>
            <a:ext cx="2915816" cy="218686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3" y="116632"/>
            <a:ext cx="3187864" cy="2390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27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752528" cy="1728192"/>
          </a:xfrm>
        </p:spPr>
        <p:txBody>
          <a:bodyPr/>
          <a:lstStyle/>
          <a:p>
            <a:pPr algn="r"/>
            <a:r>
              <a:rPr lang="cs-CZ" dirty="0" smtClean="0"/>
              <a:t>Setkání Španělsko – Toledo  středověký klášter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r="-1004" b="7578"/>
          <a:stretch/>
        </p:blipFill>
        <p:spPr>
          <a:xfrm>
            <a:off x="238130" y="2492896"/>
            <a:ext cx="5904656" cy="4217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6632"/>
            <a:ext cx="2427734" cy="3236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18" y="3353611"/>
            <a:ext cx="2448272" cy="3264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718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5076056" cy="1440160"/>
          </a:xfrm>
        </p:spPr>
        <p:txBody>
          <a:bodyPr/>
          <a:lstStyle/>
          <a:p>
            <a:pPr algn="r"/>
            <a:r>
              <a:rPr lang="cs-CZ" sz="3400" dirty="0" smtClean="0"/>
              <a:t>Setkání Španělsko- Toledo – synagoga středověk. stavby</a:t>
            </a:r>
            <a:endParaRPr lang="cs-CZ" sz="3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0669" r="-811" b="23191"/>
          <a:stretch/>
        </p:blipFill>
        <p:spPr>
          <a:xfrm>
            <a:off x="103217" y="116632"/>
            <a:ext cx="4468783" cy="2303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7174" r="10447" b="21134"/>
          <a:stretch/>
        </p:blipFill>
        <p:spPr>
          <a:xfrm>
            <a:off x="82946" y="3573016"/>
            <a:ext cx="4608512" cy="2915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29241" r="22001" b="5899"/>
          <a:stretch/>
        </p:blipFill>
        <p:spPr>
          <a:xfrm>
            <a:off x="3779912" y="2419745"/>
            <a:ext cx="2520280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08812"/>
            <a:ext cx="3203848" cy="2402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9"/>
          <a:srcRect l="10362" t="12280" r="44740" b="9945"/>
          <a:stretch/>
        </p:blipFill>
        <p:spPr>
          <a:xfrm>
            <a:off x="6363233" y="1484784"/>
            <a:ext cx="2808313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12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68952" cy="864392"/>
          </a:xfrm>
        </p:spPr>
        <p:txBody>
          <a:bodyPr/>
          <a:lstStyle/>
          <a:p>
            <a:pPr algn="ctr"/>
            <a:r>
              <a:rPr lang="cs-CZ" sz="3600" dirty="0" smtClean="0"/>
              <a:t>Setkání Španělsko – Madrid </a:t>
            </a:r>
            <a:br>
              <a:rPr lang="cs-CZ" sz="3600" dirty="0" smtClean="0"/>
            </a:br>
            <a:r>
              <a:rPr lang="cs-CZ" sz="3200" dirty="0" smtClean="0"/>
              <a:t>– ve škole</a:t>
            </a:r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4"/>
          <a:stretch/>
        </p:blipFill>
        <p:spPr>
          <a:xfrm>
            <a:off x="179512" y="3817447"/>
            <a:ext cx="4344000" cy="2707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2"/>
          <a:stretch/>
        </p:blipFill>
        <p:spPr>
          <a:xfrm>
            <a:off x="4686979" y="3825344"/>
            <a:ext cx="4349517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246" r="25519" b="30618"/>
          <a:stretch/>
        </p:blipFill>
        <p:spPr>
          <a:xfrm>
            <a:off x="1671994" y="981024"/>
            <a:ext cx="5861453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44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250" y="710690"/>
            <a:ext cx="8452927" cy="97045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návštěva kulturního dědictví  MALTY</a:t>
            </a:r>
            <a:endParaRPr lang="cs-CZ" sz="36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51823" y="2363544"/>
            <a:ext cx="8229600" cy="4525963"/>
          </a:xfrm>
        </p:spPr>
        <p:txBody>
          <a:bodyPr anchor="t"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Valletta – historické centrum a opevnění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Řádu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altézských rytířů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Victoria (ostrov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Gozo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– středověká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Citadella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Megalitické chrámy </a:t>
            </a:r>
            <a:r>
              <a:rPr lang="cs-CZ" sz="2000" dirty="0" err="1" smtClean="0"/>
              <a:t>Ġgantija</a:t>
            </a:r>
            <a:r>
              <a:rPr lang="cs-CZ" sz="2000" dirty="0" smtClean="0"/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ochranou UNESCO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37131"/>
            <a:ext cx="260985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37" y="4792653"/>
            <a:ext cx="2466817" cy="1641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5"/>
          <a:stretch/>
        </p:blipFill>
        <p:spPr>
          <a:xfrm>
            <a:off x="5288413" y="3788931"/>
            <a:ext cx="3516885" cy="189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38" y="1776291"/>
            <a:ext cx="2922153" cy="1698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179513" y="82028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50235" y="802366"/>
            <a:ext cx="7524003" cy="970450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Téma projektu</a:t>
            </a:r>
            <a:endParaRPr lang="cs-CZ" sz="4400" dirty="0">
              <a:solidFill>
                <a:schemeClr val="bg1"/>
              </a:solidFill>
              <a:effectLst/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179512" y="1538804"/>
            <a:ext cx="8229600" cy="4525963"/>
          </a:xfrm>
        </p:spPr>
        <p:txBody>
          <a:bodyPr/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Evropské občanství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Poznání kulturního dědictví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ČR, Španělska, Dánska, Malty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Navázání nových přátelství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Cestování a poznávání dalších zemí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Zlepšování v angličtině a španělštině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SouvisejÃ­cÃ­ obrÃ¡zek">
            <a:extLst>
              <a:ext uri="{FF2B5EF4-FFF2-40B4-BE49-F238E27FC236}">
                <a16:creationId xmlns:a16="http://schemas.microsoft.com/office/drawing/2014/main" id="{01693C7E-B3CB-434D-BC01-D8BFD377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29796"/>
            <a:ext cx="3304797" cy="185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1" r="15704" b="6577"/>
          <a:stretch/>
        </p:blipFill>
        <p:spPr>
          <a:xfrm>
            <a:off x="6248872" y="2744991"/>
            <a:ext cx="2160240" cy="1296143"/>
          </a:xfrm>
          <a:prstGeom prst="round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437112"/>
            <a:ext cx="2215133" cy="22151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179513" y="82028"/>
            <a:ext cx="773217" cy="936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5391" y="0"/>
            <a:ext cx="6131105" cy="1303518"/>
          </a:xfrm>
        </p:spPr>
        <p:txBody>
          <a:bodyPr/>
          <a:lstStyle/>
          <a:p>
            <a:pPr algn="r"/>
            <a:r>
              <a:rPr lang="cs-CZ" dirty="0" smtClean="0"/>
              <a:t>Setkání Malta – </a:t>
            </a:r>
            <a:r>
              <a:rPr lang="cs-CZ" dirty="0" err="1" smtClean="0"/>
              <a:t>Gozo</a:t>
            </a:r>
            <a:r>
              <a:rPr lang="cs-CZ" dirty="0" smtClean="0"/>
              <a:t> – </a:t>
            </a:r>
            <a:r>
              <a:rPr lang="cs-CZ" dirty="0" err="1" smtClean="0"/>
              <a:t>Citadella</a:t>
            </a:r>
            <a:r>
              <a:rPr lang="cs-CZ" dirty="0" smtClean="0"/>
              <a:t> ve Victorii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3172" y="3483187"/>
            <a:ext cx="3708743" cy="2781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9896" y="622092"/>
            <a:ext cx="3499200" cy="26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0" t="23400" r="36350" b="23401"/>
          <a:stretch/>
        </p:blipFill>
        <p:spPr>
          <a:xfrm rot="5400000">
            <a:off x="3546954" y="796367"/>
            <a:ext cx="2113402" cy="3346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8"/>
          <a:stretch/>
        </p:blipFill>
        <p:spPr>
          <a:xfrm>
            <a:off x="683568" y="3793150"/>
            <a:ext cx="5214275" cy="2920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5243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116632"/>
            <a:ext cx="4968552" cy="1368152"/>
          </a:xfrm>
        </p:spPr>
        <p:txBody>
          <a:bodyPr/>
          <a:lstStyle/>
          <a:p>
            <a:pPr algn="r"/>
            <a:r>
              <a:rPr lang="cs-CZ" dirty="0" smtClean="0"/>
              <a:t>Setkání Malta - Valletta</a:t>
            </a:r>
            <a:endParaRPr lang="cs-CZ" dirty="0"/>
          </a:p>
        </p:txBody>
      </p:sp>
      <p:pic>
        <p:nvPicPr>
          <p:cNvPr id="2054" name="Picture 6" descr="Může jít o obrázek ven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175"/>
            <a:ext cx="3600400" cy="2712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ůže jít o obrázek 5 lidem a body of 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8" y="3645024"/>
            <a:ext cx="3716858" cy="2800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symbol pro obsah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-485" r="-488" b="17329"/>
          <a:stretch/>
        </p:blipFill>
        <p:spPr>
          <a:xfrm>
            <a:off x="4764021" y="3933056"/>
            <a:ext cx="3863999" cy="289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Může jít o obrázek 4 lidem a indoor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79" y="1412776"/>
            <a:ext cx="3503973" cy="2640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54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548680"/>
            <a:ext cx="4968552" cy="1368152"/>
          </a:xfrm>
        </p:spPr>
        <p:txBody>
          <a:bodyPr/>
          <a:lstStyle/>
          <a:p>
            <a:pPr algn="r"/>
            <a:r>
              <a:rPr lang="cs-CZ" dirty="0" smtClean="0"/>
              <a:t>Setkání Malta – </a:t>
            </a:r>
            <a:r>
              <a:rPr lang="cs-CZ" dirty="0" err="1" smtClean="0"/>
              <a:t>Ggantija</a:t>
            </a:r>
            <a:r>
              <a:rPr lang="cs-CZ" dirty="0" smtClean="0"/>
              <a:t>, </a:t>
            </a:r>
            <a:br>
              <a:rPr lang="cs-CZ" dirty="0" smtClean="0"/>
            </a:br>
            <a:r>
              <a:rPr lang="cs-CZ" dirty="0" err="1" smtClean="0"/>
              <a:t>Comino</a:t>
            </a:r>
            <a:endParaRPr lang="cs-CZ" dirty="0"/>
          </a:p>
        </p:txBody>
      </p:sp>
      <p:pic>
        <p:nvPicPr>
          <p:cNvPr id="2050" name="Picture 2" descr="Může jít o obrázek 2 lidem a venkovní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3" y="345128"/>
            <a:ext cx="4176464" cy="3132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ůže jít o obrázek přírodě a oceánu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94" y="1215490"/>
            <a:ext cx="2079227" cy="259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17511" r="3840" b="11703"/>
          <a:stretch/>
        </p:blipFill>
        <p:spPr>
          <a:xfrm>
            <a:off x="375243" y="3858169"/>
            <a:ext cx="4340773" cy="2734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/>
          <a:stretch/>
        </p:blipFill>
        <p:spPr>
          <a:xfrm>
            <a:off x="6318921" y="2246660"/>
            <a:ext cx="2698590" cy="4499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815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68952" cy="936104"/>
          </a:xfrm>
        </p:spPr>
        <p:txBody>
          <a:bodyPr/>
          <a:lstStyle/>
          <a:p>
            <a:pPr algn="ctr"/>
            <a:r>
              <a:rPr lang="cs-CZ" sz="3600" dirty="0" smtClean="0"/>
              <a:t>Setkání </a:t>
            </a:r>
            <a:r>
              <a:rPr lang="cs-CZ" sz="3600" dirty="0" smtClean="0"/>
              <a:t>Malta – </a:t>
            </a:r>
            <a:r>
              <a:rPr lang="cs-CZ" sz="3600" dirty="0" err="1" smtClean="0"/>
              <a:t>Gozo</a:t>
            </a:r>
            <a:r>
              <a:rPr lang="cs-CZ" sz="3600" dirty="0" smtClean="0"/>
              <a:t> - Victoria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    </a:t>
            </a:r>
            <a:r>
              <a:rPr lang="cs-CZ" sz="3200" dirty="0" smtClean="0"/>
              <a:t>– </a:t>
            </a:r>
            <a:r>
              <a:rPr lang="cs-CZ" sz="3200" dirty="0" smtClean="0"/>
              <a:t>ve škole</a:t>
            </a:r>
            <a:endParaRPr lang="cs-CZ" sz="32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8" t="14150" r="5299" b="9787"/>
          <a:stretch/>
        </p:blipFill>
        <p:spPr>
          <a:xfrm rot="5400000">
            <a:off x="532765" y="2126074"/>
            <a:ext cx="2317831" cy="288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5851" r="1962" b="20600"/>
          <a:stretch/>
        </p:blipFill>
        <p:spPr>
          <a:xfrm>
            <a:off x="3784247" y="1483627"/>
            <a:ext cx="5359753" cy="2222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8"/>
          <a:stretch/>
        </p:blipFill>
        <p:spPr>
          <a:xfrm>
            <a:off x="74114" y="608611"/>
            <a:ext cx="3633789" cy="1717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7"/>
          <a:stretch/>
        </p:blipFill>
        <p:spPr>
          <a:xfrm>
            <a:off x="34325" y="4853461"/>
            <a:ext cx="3424684" cy="1908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6" y="4109198"/>
            <a:ext cx="3245319" cy="2433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60" y="3813006"/>
            <a:ext cx="2211710" cy="2948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54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Co nám účast v projektu přinesla?</a:t>
            </a:r>
            <a:endParaRPr lang="cs-CZ" sz="3600" dirty="0">
              <a:solidFill>
                <a:schemeClr val="bg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72642" y="2132856"/>
            <a:ext cx="8276403" cy="2445969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Poznání kultur dalších evropských zemí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navázat přátelství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Rozvoj jazykových kompetencí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Chuť účastnit se dalších evropských projektů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cítit se jako občan Evropy?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25" y="5042015"/>
            <a:ext cx="1656184" cy="165618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097710"/>
            <a:ext cx="2292005" cy="15447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048850"/>
            <a:ext cx="2159098" cy="15257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7092280" y="1556896"/>
            <a:ext cx="1367999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39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557808"/>
            <a:ext cx="85072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Projekt </a:t>
            </a:r>
            <a:r>
              <a:rPr lang="cs-CZ" sz="3600" dirty="0" err="1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erasmus</a:t>
            </a:r>
            <a:r>
              <a:rPr lang="cs-CZ" sz="3600" dirty="0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+ academia </a:t>
            </a:r>
            <a:r>
              <a:rPr lang="cs-CZ" sz="3600" dirty="0" err="1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mercurii</a:t>
            </a:r>
            <a:r>
              <a:rPr lang="cs-CZ" sz="3600" dirty="0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 rozvojem kompetencí učitelů k evropské škole 21. století</a:t>
            </a:r>
            <a:endParaRPr lang="cs-CZ" sz="3600" dirty="0">
              <a:solidFill>
                <a:schemeClr val="bg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72642" y="2132856"/>
            <a:ext cx="8276403" cy="244596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cs-CZ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Jazykové kurzy angličtiny pro učitele odborných předmětů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Metodické kurzy pro učitele angličtiny, španělštiny, němčiny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Stínování učitelů na španělské střední škole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DED06-CADC-4EA6-BB95-C08A7BA70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33" y="1764804"/>
            <a:ext cx="3533775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F4597D-174F-4165-9BE6-011E86550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6104"/>
            <a:ext cx="1920956" cy="8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/>
          <a:stretch/>
        </p:blipFill>
        <p:spPr>
          <a:xfrm>
            <a:off x="6592996" y="3573016"/>
            <a:ext cx="2443500" cy="3096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34358" r="16596" b="-11"/>
          <a:stretch/>
        </p:blipFill>
        <p:spPr>
          <a:xfrm>
            <a:off x="467544" y="4293360"/>
            <a:ext cx="3309218" cy="237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3180" r="9370" b="-3180"/>
          <a:stretch/>
        </p:blipFill>
        <p:spPr>
          <a:xfrm rot="5400000">
            <a:off x="3940003" y="4349029"/>
            <a:ext cx="2376266" cy="226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041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86" y="1883681"/>
            <a:ext cx="8229600" cy="4571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cs-CZ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Děkujeme za pozornost!</a:t>
            </a:r>
            <a:r>
              <a:rPr lang="cs-CZ" sz="5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54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54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F4597D-174F-4165-9BE6-011E86550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29" y="235872"/>
            <a:ext cx="2746647" cy="1199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ADED06-CADC-4EA6-BB95-C08A7BA70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33" y="235872"/>
            <a:ext cx="3533775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08F029C-3BB0-431D-AA12-FA84E4084B58}"/>
              </a:ext>
            </a:extLst>
          </p:cNvPr>
          <p:cNvSpPr txBox="1"/>
          <p:nvPr/>
        </p:nvSpPr>
        <p:spPr>
          <a:xfrm>
            <a:off x="1403648" y="6185866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r="13403"/>
          <a:stretch/>
        </p:blipFill>
        <p:spPr>
          <a:xfrm>
            <a:off x="3635896" y="496903"/>
            <a:ext cx="1662295" cy="10781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3574274" y="3645024"/>
            <a:ext cx="2429483" cy="29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08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5536" y="585049"/>
            <a:ext cx="7524003" cy="970450"/>
          </a:xfrm>
        </p:spPr>
        <p:txBody>
          <a:bodyPr>
            <a:normAutofit/>
          </a:bodyPr>
          <a:lstStyle/>
          <a:p>
            <a:r>
              <a:rPr lang="cs-CZ" sz="44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Partnerské školy</a:t>
            </a:r>
            <a:endParaRPr lang="cs-CZ" sz="4400" dirty="0">
              <a:solidFill>
                <a:schemeClr val="bg1"/>
              </a:solidFill>
              <a:effectLst/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99559" y="2303011"/>
            <a:ext cx="8144882" cy="3636510"/>
          </a:xfrm>
        </p:spPr>
        <p:txBody>
          <a:bodyPr anchor="t">
            <a:norm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 MERCURII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ŠPANĚLSKO - SŠ s výukou v angl. v centru Madridu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DÁNSKO – SŠ ve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Vordingborgu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(ostrov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Zealand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MALTA – SŠ ve Victorii (hlavní město ostrova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Gozo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28029"/>
            <a:ext cx="2038170" cy="88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19" y="5131319"/>
            <a:ext cx="920407" cy="9204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9" y="5165639"/>
            <a:ext cx="1419911" cy="109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34" y="5106017"/>
            <a:ext cx="2018674" cy="6696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6804248" y="117234"/>
            <a:ext cx="2016224" cy="24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9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00071" y="639730"/>
            <a:ext cx="8500045" cy="97045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      Co jsme v projektu dělali</a:t>
            </a:r>
            <a:endParaRPr lang="cs-CZ" sz="36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2317031"/>
            <a:ext cx="8229600" cy="302116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Navazovali přátelství s vrstevníky z Malty a Španělska během spolupráce na projektu, což zahrnovalo: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Společnou práci v angličtině na tématech projektu ve webovém prostředí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Twinspace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účast v online konferenci žáků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Týdenní plně hrazené výjezdy do škol ve Španělsku a na Maltě – ve Španělsku s ubytováním v rodinách žáků a opětovně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hostění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stejného žáka u sebe doma, na Maltě ubytování v apartmánu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Zlepšovali jsme se v angličtině a ve španělštině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Cestovali jsme a poznávali kulturní dědictví ČR, Malty a Španělska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Učitelé se seznamovali se školskými systémy partnerských zemí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17" y="116632"/>
            <a:ext cx="3122083" cy="706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6632"/>
            <a:ext cx="1224136" cy="8325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179512" y="82028"/>
            <a:ext cx="136815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6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6619" y="420319"/>
            <a:ext cx="8997381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termíny projektových setkání:      </a:t>
            </a:r>
            <a:endParaRPr lang="cs-CZ" sz="3600" dirty="0">
              <a:solidFill>
                <a:schemeClr val="bg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39622" y="2416196"/>
            <a:ext cx="7524003" cy="2510697"/>
          </a:xfrm>
        </p:spPr>
        <p:txBody>
          <a:bodyPr anchor="t">
            <a:normAutofit fontScale="85000" lnSpcReduction="20000"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Školení učitelů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ŠPANĚLSKO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říjen 2019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konference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videohovor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naší školy): únor 2020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Školení učitelů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ČR –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listopad 2021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žáků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 ČR – březen 2022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Školení učitelů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DÁNSKO – březen 2022</a:t>
            </a:r>
          </a:p>
          <a:p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žáků ŠPANĚLSKO – duben 2022</a:t>
            </a:r>
          </a:p>
          <a:p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Setkání žáků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MALTA – květen 2022</a:t>
            </a: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81746"/>
            <a:ext cx="2448272" cy="1644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75" y="3094980"/>
            <a:ext cx="2572097" cy="1260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6" y="5056889"/>
            <a:ext cx="1454180" cy="1454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82011"/>
            <a:ext cx="2963208" cy="1395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8388424" y="82028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04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251" y="854706"/>
            <a:ext cx="4880822" cy="113413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       školení učitelů v </a:t>
            </a:r>
            <a:r>
              <a:rPr lang="cs-CZ" sz="3600" dirty="0" err="1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madridu</a:t>
            </a:r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 – říjen 2019 + videokonference únor 2020</a:t>
            </a:r>
            <a:endParaRPr lang="cs-CZ" sz="27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2420888"/>
            <a:ext cx="8229600" cy="4525963"/>
          </a:xfrm>
        </p:spPr>
        <p:txBody>
          <a:bodyPr anchor="t"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Plánování aktivit projektu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videokonference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Školení ICT technologií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eTwinning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Twinspace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VIDEOKONFERENCE ŽÁKŮ – únor 2020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96" y="2853168"/>
            <a:ext cx="2784000" cy="208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96" y="98856"/>
            <a:ext cx="2904000" cy="217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2" y="4293096"/>
            <a:ext cx="2712000" cy="20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80" y="4277320"/>
            <a:ext cx="2707640" cy="20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5166935" y="1340872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251" y="710690"/>
            <a:ext cx="4880822" cy="113413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Školení  učitelů </a:t>
            </a:r>
            <a:b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</a:br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v Náchodě  </a:t>
            </a:r>
            <a:b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</a:br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– listopad 2021</a:t>
            </a:r>
            <a:endParaRPr lang="cs-CZ" sz="27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2143397"/>
            <a:ext cx="8229600" cy="4525963"/>
          </a:xfrm>
        </p:spPr>
        <p:txBody>
          <a:bodyPr anchor="t"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Plánování setkání po pandemii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Covid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Školení prevence předčasného ukončování školního vzdělávání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Představení programu Academia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Mercurii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Junior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Achievement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Ukázka odborných praxí Academia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Mercurii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33056"/>
            <a:ext cx="3384000" cy="253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88" y="44624"/>
            <a:ext cx="3384000" cy="253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3056"/>
            <a:ext cx="3384000" cy="253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179513" y="82028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9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9250" y="710690"/>
            <a:ext cx="8452927" cy="97045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návštěva kulturního dědictví ČR </a:t>
            </a:r>
            <a:endParaRPr lang="cs-CZ" sz="3600" dirty="0">
              <a:solidFill>
                <a:schemeClr val="bg1"/>
              </a:solidFill>
              <a:effectLst/>
              <a:latin typeface="Copperplate Gothic Bold" panose="020E07050202060204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51823" y="2363544"/>
            <a:ext cx="8229600" cy="4525963"/>
          </a:xfrm>
        </p:spPr>
        <p:txBody>
          <a:bodyPr anchor="t">
            <a:norm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Praha – historické centrum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Babiččino údolí v Ratibořicích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Náchodský zámek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Klášter Broumov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04495"/>
            <a:ext cx="3028467" cy="2018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2" y="4541912"/>
            <a:ext cx="2888263" cy="2061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25" y="2341614"/>
            <a:ext cx="4725234" cy="1741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041" y="4541912"/>
            <a:ext cx="2721540" cy="2041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r="5000" b="7486"/>
          <a:stretch/>
        </p:blipFill>
        <p:spPr>
          <a:xfrm>
            <a:off x="179513" y="82028"/>
            <a:ext cx="773217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6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24003" cy="1224136"/>
          </a:xfrm>
        </p:spPr>
        <p:txBody>
          <a:bodyPr/>
          <a:lstStyle/>
          <a:p>
            <a:pPr algn="r"/>
            <a:r>
              <a:rPr lang="cs-CZ" dirty="0" smtClean="0"/>
              <a:t>Setkání v ČR </a:t>
            </a:r>
            <a:br>
              <a:rPr lang="cs-CZ" dirty="0" smtClean="0"/>
            </a:br>
            <a:r>
              <a:rPr lang="cs-CZ" dirty="0" smtClean="0"/>
              <a:t>- Náchod</a:t>
            </a:r>
            <a:endParaRPr lang="cs-CZ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456" r="5709" b="37524"/>
          <a:stretch/>
        </p:blipFill>
        <p:spPr>
          <a:xfrm>
            <a:off x="3635896" y="5085184"/>
            <a:ext cx="5306135" cy="1562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1651" r="15350" b="35300"/>
          <a:stretch/>
        </p:blipFill>
        <p:spPr>
          <a:xfrm>
            <a:off x="899592" y="1772816"/>
            <a:ext cx="7560840" cy="3195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9" t="15182" r="3816" b="13892"/>
          <a:stretch/>
        </p:blipFill>
        <p:spPr>
          <a:xfrm>
            <a:off x="107504" y="116632"/>
            <a:ext cx="4032448" cy="2190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558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B9767C2-CEBA-44D9-8CE9-AB64B255A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542</Words>
  <Application>Microsoft Office PowerPoint</Application>
  <PresentationFormat>Předvádění na obrazovce (4:3)</PresentationFormat>
  <Paragraphs>89</Paragraphs>
  <Slides>26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Algerian</vt:lpstr>
      <vt:lpstr>Arial</vt:lpstr>
      <vt:lpstr>Calibri</vt:lpstr>
      <vt:lpstr>Century Gothic</vt:lpstr>
      <vt:lpstr>Copperplate Gothic Bold</vt:lpstr>
      <vt:lpstr>Trebuchet MS</vt:lpstr>
      <vt:lpstr>Wingdings 2</vt:lpstr>
      <vt:lpstr>Citáty</vt:lpstr>
      <vt:lpstr>Projekt ERASMUS+ KA229:  EU Citizenship – Cultural heritage unites us</vt:lpstr>
      <vt:lpstr>Téma projektu</vt:lpstr>
      <vt:lpstr>Partnerské školy</vt:lpstr>
      <vt:lpstr>       Co jsme v projektu dělali</vt:lpstr>
      <vt:lpstr>termíny projektových setkání:      </vt:lpstr>
      <vt:lpstr>        školení učitelů v madridu – říjen 2019 + videokonference únor 2020</vt:lpstr>
      <vt:lpstr>Školení  učitelů  v Náchodě   – listopad 2021</vt:lpstr>
      <vt:lpstr>návštěva kulturního dědictví ČR </vt:lpstr>
      <vt:lpstr>Setkání v ČR  - Náchod</vt:lpstr>
      <vt:lpstr>Setkání v ČR - Broumov</vt:lpstr>
      <vt:lpstr>Setkání v ČR – Ratibořice, Praha</vt:lpstr>
      <vt:lpstr>Návštěva učitelů v dánské škole  (s poznáním kulturního dědictví  dánska)</vt:lpstr>
      <vt:lpstr>návštěva kulturního dědictví  ŠPANĚLSKA</vt:lpstr>
      <vt:lpstr>Setkání Španělsko Madrid – řecká mytologie v histor. centru, Retiro, Prado</vt:lpstr>
      <vt:lpstr>Setkání Španělsko – Alcalá de Henares</vt:lpstr>
      <vt:lpstr>Setkání Španělsko – Toledo  středověký klášter</vt:lpstr>
      <vt:lpstr>Setkání Španělsko- Toledo – synagoga středověk. stavby</vt:lpstr>
      <vt:lpstr>Setkání Španělsko – Madrid  – ve škole</vt:lpstr>
      <vt:lpstr>návštěva kulturního dědictví  MALTY</vt:lpstr>
      <vt:lpstr>Setkání Malta – Gozo – Citadella ve Victorii</vt:lpstr>
      <vt:lpstr>Setkání Malta - Valletta</vt:lpstr>
      <vt:lpstr>Setkání Malta – Ggantija,  Comino</vt:lpstr>
      <vt:lpstr>Setkání Malta – Gozo - Victoria     – ve škole</vt:lpstr>
      <vt:lpstr>Co nám účast v projektu přinesla?</vt:lpstr>
      <vt:lpstr>Projekt erasmus+ academia mercurii rozvojem kompetencí učitelů k evropské škole 21. století</vt:lpstr>
      <vt:lpstr>    Děkujeme za pozornost!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2017-11-09T11:11:40Z</dcterms:created>
  <dcterms:modified xsi:type="dcterms:W3CDTF">2022-05-25T15:20:45Z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